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3"/>
  </p:notesMasterIdLst>
  <p:handoutMasterIdLst>
    <p:handoutMasterId r:id="rId34"/>
  </p:handoutMasterIdLst>
  <p:sldIdLst>
    <p:sldId id="256" r:id="rId6"/>
    <p:sldId id="282" r:id="rId7"/>
    <p:sldId id="259" r:id="rId8"/>
    <p:sldId id="283" r:id="rId9"/>
    <p:sldId id="285" r:id="rId10"/>
    <p:sldId id="286" r:id="rId11"/>
    <p:sldId id="304" r:id="rId12"/>
    <p:sldId id="303" r:id="rId13"/>
    <p:sldId id="288" r:id="rId14"/>
    <p:sldId id="289" r:id="rId15"/>
    <p:sldId id="290" r:id="rId16"/>
    <p:sldId id="292" r:id="rId17"/>
    <p:sldId id="293" r:id="rId18"/>
    <p:sldId id="294" r:id="rId19"/>
    <p:sldId id="287" r:id="rId20"/>
    <p:sldId id="305" r:id="rId21"/>
    <p:sldId id="271" r:id="rId22"/>
    <p:sldId id="272" r:id="rId23"/>
    <p:sldId id="295" r:id="rId24"/>
    <p:sldId id="296" r:id="rId25"/>
    <p:sldId id="297" r:id="rId26"/>
    <p:sldId id="276" r:id="rId27"/>
    <p:sldId id="298" r:id="rId28"/>
    <p:sldId id="299" r:id="rId29"/>
    <p:sldId id="300" r:id="rId30"/>
    <p:sldId id="301" r:id="rId31"/>
    <p:sldId id="302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5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341"/>
    <a:srgbClr val="4496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FDEE99F-CEAE-4B2C-9F5B-ED5DFD3CD87E}" type="datetime1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4AB86B-B4DD-4A0E-92EC-EAE22C655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41B8EC-CA74-43DB-B095-AC5B9AA89D37}" type="datetime1">
              <a:rPr lang="en-US"/>
              <a:pPr>
                <a:defRPr/>
              </a:pPr>
              <a:t>6/30/2010</a:t>
            </a:fld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E7523EA-DD1A-4DC8-B8B0-F3B3428F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113" y="390525"/>
            <a:ext cx="3087687" cy="7089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9113838" cy="708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BDA3C-8844-4E3E-BA55-726BB28B1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B4CE-6BE0-4824-9588-B84C25320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15C9-73F7-469E-B112-86ECDC2C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EA80-69FD-4D54-B9A4-782B7FFA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4FFB0-722A-4B87-88B2-7309E211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C749-AE2F-40B1-9DC4-92C943038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B04-7210-4D34-8C1E-C33FA65D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3421-FF7A-4BC7-A556-B466ADA9B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3EA0-71EF-4170-8833-6C74CF0F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DF76-C283-4F5F-AAEC-3DDADC4B1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F606-51D1-4992-A6D7-B9A419F9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932E-A0DC-4F9C-A8F6-6848AB902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36500-3FDE-4707-B217-3BA3A4ABB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BF17-24F2-4BF1-8C1F-44F41ECC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800" y="5524500"/>
            <a:ext cx="447675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4950" y="5524500"/>
            <a:ext cx="447675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C458-BB88-4582-92F2-2075438E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514E-E384-46C7-BD12-86AC76C4C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EFE0-64C7-40FE-94A5-E3E58DF8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FF18-9EF4-427F-97A1-0B29ED89B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4300-557E-436D-9C77-CDF03F18C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F923-843A-4B56-B013-DD7E9DC8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D6F9-861E-4175-8DA6-AB7BEC83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2622550"/>
            <a:ext cx="2762250" cy="713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2622550"/>
            <a:ext cx="8134350" cy="713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26D6-28B3-4525-A600-FC404F0C6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2500-59BF-4B14-8813-A529EDA12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0AE76-91E6-4231-B657-EBA09561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22D7-9BB2-44BA-81C4-D98C28C34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273300"/>
            <a:ext cx="54483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4483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13CF-13FA-48C9-B8E9-AEFD83085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07D2-C409-4555-A8CA-3F0177A8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6EC9-3E4C-4B7C-A60B-1CE7DEBA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600" y="3898900"/>
            <a:ext cx="3009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94900" y="3898900"/>
            <a:ext cx="3009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58B0-414C-445A-8A4F-09B60F07E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A07A-F931-42D7-A79F-EE7A6E1FB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BD23-5893-4133-8E6F-43B609A74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0F00-D59C-41D3-8823-DAAB688B6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480CB-0262-4224-B813-C8AD74890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6DA62-4359-469F-ACD1-D55FDDED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9639-AF0C-45F1-A586-7001B1B23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1E2B8-749C-4271-A591-354A6DF1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CB61-FB8B-4CCC-874C-0B8F3923E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16B1-3CCC-4283-9DB5-84E14D54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F1F9-47AD-44E4-BE5A-A6FB3D017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283B-F7FC-4684-A097-207207823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BBCD-A095-4C51-A0B2-5951C782B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AFF3-2AC3-41F6-A4A8-91E8C74A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D5FB-8F22-43B0-8A72-BF76AE7B6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0"/>
            <a:ext cx="2925762" cy="871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0"/>
            <a:ext cx="8624888" cy="871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C09E-2B39-4183-8DCC-9A0389A39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Bold Italic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832600" y="3898900"/>
            <a:ext cx="617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 Italic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Times New Roman" charset="0"/>
              </a:rPr>
              <a:t>Fourth level</a:t>
            </a:r>
          </a:p>
          <a:p>
            <a:pPr lvl="4"/>
            <a:r>
              <a:rPr lang="en-US" smtClean="0">
                <a:sym typeface="Times New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ts val="1100"/>
        </a:spcBef>
        <a:spcAft>
          <a:spcPct val="0"/>
        </a:spcAft>
        <a:defRPr sz="4400">
          <a:solidFill>
            <a:srgbClr val="808080"/>
          </a:solidFill>
          <a:latin typeface="+mn-lt"/>
          <a:ea typeface="+mn-ea"/>
          <a:cs typeface="+mn-cs"/>
          <a:sym typeface="Arial Bold Italic" charset="0"/>
        </a:defRPr>
      </a:lvl1pPr>
      <a:lvl2pPr marL="765175" indent="-346075" algn="l" rtl="0" eaLnBrk="0" fontAlgn="base" hangingPunct="0">
        <a:spcBef>
          <a:spcPts val="1000"/>
        </a:spcBef>
        <a:spcAft>
          <a:spcPct val="0"/>
        </a:spcAft>
        <a:buClr>
          <a:srgbClr val="00677A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1338263" indent="-344488" algn="l" rtl="0" eaLnBrk="0" fontAlgn="base" hangingPunct="0">
        <a:spcBef>
          <a:spcPts val="8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16811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20240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24812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29384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33956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38528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88888" y="9412288"/>
            <a:ext cx="315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1F0B40F9-A12A-4DDE-B703-C82FD03E6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9pPr>
    </p:titleStyle>
    <p:bodyStyle>
      <a:lvl1pPr marL="344488" indent="-344488" algn="l" rtl="0" eaLnBrk="0" fontAlgn="base" hangingPunct="0">
        <a:spcBef>
          <a:spcPts val="11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03275" indent="-346075" algn="l" rtl="0" eaLnBrk="0" fontAlgn="base" hangingPunct="0">
        <a:spcBef>
          <a:spcPts val="1000"/>
        </a:spcBef>
        <a:spcAft>
          <a:spcPct val="0"/>
        </a:spcAft>
        <a:buClr>
          <a:srgbClr val="00677A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76363" indent="-344488" algn="l" rtl="0" eaLnBrk="0" fontAlgn="base" hangingPunct="0">
        <a:spcBef>
          <a:spcPts val="8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192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20621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25193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29765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34337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38909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2622550"/>
            <a:ext cx="11049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955800" y="5524500"/>
            <a:ext cx="91059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Times New Roman" charset="0"/>
              </a:rPr>
              <a:t>Fourth level</a:t>
            </a:r>
          </a:p>
          <a:p>
            <a:pPr lvl="4"/>
            <a:r>
              <a:rPr lang="en-US" smtClean="0">
                <a:sym typeface="Times New Roman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88888" y="9412288"/>
            <a:ext cx="315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E7EEFC1-D858-4C43-8D63-E593FA67C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ts val="1100"/>
        </a:spcBef>
        <a:spcAft>
          <a:spcPct val="0"/>
        </a:spcAft>
        <a:defRPr sz="44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1pPr>
      <a:lvl2pPr marL="609600" indent="-152400" algn="ctr" rtl="0" eaLnBrk="0" fontAlgn="base" hangingPunct="0">
        <a:spcBef>
          <a:spcPts val="1000"/>
        </a:spcBef>
        <a:spcAft>
          <a:spcPct val="0"/>
        </a:spcAft>
        <a:defRPr sz="38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2pPr>
      <a:lvl3pPr marL="1257300" indent="-342900" algn="ctr" rtl="0" eaLnBrk="0" fontAlgn="base" hangingPunct="0">
        <a:spcBef>
          <a:spcPts val="800"/>
        </a:spcBef>
        <a:spcAft>
          <a:spcPct val="0"/>
        </a:spcAft>
        <a:defRPr sz="3400"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3pPr>
      <a:lvl4pPr marL="1917700" indent="-546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2565400" indent="-7366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30226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34798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39370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43942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0"/>
            <a:ext cx="11049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77900" y="2273300"/>
            <a:ext cx="11049000" cy="74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Times New Roman" charset="0"/>
              </a:rPr>
              <a:t>Fourth level</a:t>
            </a:r>
          </a:p>
          <a:p>
            <a:pPr lvl="4"/>
            <a:r>
              <a:rPr lang="en-US" smtClean="0">
                <a:sym typeface="Times New Roman" charset="0"/>
              </a:rPr>
              <a:t>Fifth level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330200" y="9448800"/>
            <a:ext cx="7391400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Copyright © Houghton Mifflin Company. All rights reserved.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88888" y="9412288"/>
            <a:ext cx="315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59A76648-1EA6-4DD7-A06E-8944A1B9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9pPr>
    </p:titleStyle>
    <p:bodyStyle>
      <a:lvl1pPr marL="344488" indent="-344488" algn="l" rtl="0" eaLnBrk="0" fontAlgn="base" hangingPunct="0">
        <a:spcBef>
          <a:spcPts val="11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65175" indent="-346075" algn="l" rtl="0" eaLnBrk="0" fontAlgn="base" hangingPunct="0">
        <a:spcBef>
          <a:spcPts val="1000"/>
        </a:spcBef>
        <a:spcAft>
          <a:spcPct val="0"/>
        </a:spcAft>
        <a:buClr>
          <a:srgbClr val="00677A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38263" indent="-344488" algn="l" rtl="0" eaLnBrk="0" fontAlgn="base" hangingPunct="0">
        <a:spcBef>
          <a:spcPts val="8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811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20240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24812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29384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33956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38528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0"/>
            <a:ext cx="11049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330200" y="9448800"/>
            <a:ext cx="7391400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Copyright © Houghton Mifflin Company. All rights reserved.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88888" y="9412288"/>
            <a:ext cx="315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0F149344-B0A8-4B0F-A370-D3B5ADE58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old" charset="0"/>
          <a:ea typeface="ヒラギノ角ゴ ProN W6" charset="-128"/>
          <a:cs typeface="ヒラギノ角ゴ ProN W6" charset="-128"/>
          <a:sym typeface="Arial Bold" charset="0"/>
        </a:defRPr>
      </a:lvl9pPr>
    </p:titleStyle>
    <p:bodyStyle>
      <a:lvl1pPr marL="344488" indent="-344488" algn="l" rtl="0" eaLnBrk="0" fontAlgn="base" hangingPunct="0">
        <a:spcBef>
          <a:spcPts val="11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03275" indent="-346075" algn="l" rtl="0" eaLnBrk="0" fontAlgn="base" hangingPunct="0">
        <a:spcBef>
          <a:spcPts val="1000"/>
        </a:spcBef>
        <a:spcAft>
          <a:spcPct val="0"/>
        </a:spcAft>
        <a:buClr>
          <a:srgbClr val="00677A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76363" indent="-344488" algn="l" rtl="0" eaLnBrk="0" fontAlgn="base" hangingPunct="0">
        <a:spcBef>
          <a:spcPts val="800"/>
        </a:spcBef>
        <a:spcAft>
          <a:spcPct val="0"/>
        </a:spcAft>
        <a:buClr>
          <a:srgbClr val="00677A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192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marL="2062163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25193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29765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34337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3890963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800">
          <a:solidFill>
            <a:schemeClr val="tx1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/>
          </p:cNvSpPr>
          <p:nvPr/>
        </p:nvSpPr>
        <p:spPr bwMode="auto">
          <a:xfrm>
            <a:off x="0" y="2735263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77900" y="139700"/>
            <a:ext cx="11049000" cy="16256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Pre &amp; Post: Luke Wolske</a:t>
            </a:r>
            <a:endParaRPr lang="en-US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graphicFrame>
        <p:nvGraphicFramePr>
          <p:cNvPr id="71746" name="Group 66"/>
          <p:cNvGraphicFramePr>
            <a:graphicFrameLocks noGrp="1"/>
          </p:cNvGraphicFramePr>
          <p:nvPr/>
        </p:nvGraphicFramePr>
        <p:xfrm>
          <a:off x="2527300" y="1981200"/>
          <a:ext cx="7912100" cy="7326317"/>
        </p:xfrm>
        <a:graphic>
          <a:graphicData uri="http://schemas.openxmlformats.org/drawingml/2006/table">
            <a:tbl>
              <a:tblPr/>
              <a:tblGrid>
                <a:gridCol w="2817813"/>
                <a:gridCol w="2492375"/>
                <a:gridCol w="2601912"/>
              </a:tblGrid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Area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Pre Score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Times New Roman Bold" charset="0"/>
                          <a:cs typeface="Times New Roman Bold" charset="0"/>
                          <a:sym typeface="Times New Roman Bold" charset="0"/>
                        </a:rPr>
                        <a:t>Post Score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Personal Responsibility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52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75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Self-Motivation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27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75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Self-Management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38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50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Interdependence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38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51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Self Awareness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42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69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Lifelong Learning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33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73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Emotional Intelligence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38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61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  <a:sym typeface="Times New Roman" charset="0"/>
                        </a:rPr>
                        <a:t>Believe</a:t>
                      </a:r>
                    </a:p>
                  </a:txBody>
                  <a:tcPr marL="38100" marR="38100" marT="38100" marB="381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58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ヒラギノ角ゴ ProN W3" charset="-128"/>
                          <a:sym typeface="Arial" charset="0"/>
                        </a:rPr>
                        <a:t>75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3162300"/>
            <a:ext cx="11049000" cy="16256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600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… and I am responsible.</a:t>
            </a:r>
            <a:endParaRPr lang="en-US" sz="56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/>
          </p:cNvSpPr>
          <p:nvPr/>
        </p:nvSpPr>
        <p:spPr bwMode="auto">
          <a:xfrm>
            <a:off x="0" y="2971800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635000" y="508000"/>
            <a:ext cx="117221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English 105/106/107 – College Reading</a:t>
            </a:r>
          </a:p>
        </p:txBody>
      </p:sp>
      <p:sp>
        <p:nvSpPr>
          <p:cNvPr id="75780" name="Rectangle 3"/>
          <p:cNvSpPr>
            <a:spLocks/>
          </p:cNvSpPr>
          <p:nvPr/>
        </p:nvSpPr>
        <p:spPr bwMode="auto">
          <a:xfrm>
            <a:off x="2019300" y="2286000"/>
            <a:ext cx="9245600" cy="6477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Improve reading comprehension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Develop academic vocabulary 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Master effective reading strategies 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Raise reading rate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Increase reading endurance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Explore skills of efficiency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Broaden general background knowledge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</a:pPr>
            <a:endParaRPr lang="en-US" sz="38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9" name="Rectangle 2"/>
          <p:cNvSpPr>
            <a:spLocks/>
          </p:cNvSpPr>
          <p:nvPr/>
        </p:nvSpPr>
        <p:spPr bwMode="auto">
          <a:xfrm>
            <a:off x="635000" y="508000"/>
            <a:ext cx="117221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English 105 – Data Outcomes</a:t>
            </a:r>
          </a:p>
        </p:txBody>
      </p:sp>
      <p:graphicFrame>
        <p:nvGraphicFramePr>
          <p:cNvPr id="77438" name="Group 638"/>
          <p:cNvGraphicFramePr>
            <a:graphicFrameLocks noGrp="1"/>
          </p:cNvGraphicFramePr>
          <p:nvPr/>
        </p:nvGraphicFramePr>
        <p:xfrm>
          <a:off x="2768600" y="1981200"/>
          <a:ext cx="7010400" cy="8161339"/>
        </p:xfrm>
        <a:graphic>
          <a:graphicData uri="http://schemas.openxmlformats.org/drawingml/2006/table">
            <a:tbl>
              <a:tblPr/>
              <a:tblGrid>
                <a:gridCol w="2073275"/>
                <a:gridCol w="892175"/>
                <a:gridCol w="234950"/>
                <a:gridCol w="1130300"/>
                <a:gridCol w="241300"/>
                <a:gridCol w="650875"/>
                <a:gridCol w="893763"/>
                <a:gridCol w="893762"/>
              </a:tblGrid>
              <a:tr h="185738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 ENGL-105 Pre- and Post-Test Results for SIP Participants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  <a:endParaRPr kumimoji="0" lang="en-US" sz="5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Number of Students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Average Score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(Grade Level)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Reading Comprehension: average score increased 1.8 grade levels (28% increase)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Pre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Post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8.3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Vocabulary: average score increased 1.0 grade levels (13% increase)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Pre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7.5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Post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8.5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>
                          <a:srgbClr val="00677A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Total: average score increased 1.4 grade levels (20% increase)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Pre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7.0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Post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8.4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-128"/>
                          <a:cs typeface="Arial" charset="0"/>
                          <a:sym typeface="Gill Sans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 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/>
          </p:cNvSpPr>
          <p:nvPr/>
        </p:nvSpPr>
        <p:spPr bwMode="auto">
          <a:xfrm>
            <a:off x="0" y="2743200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635000" y="1524000"/>
            <a:ext cx="1170305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smtClean="0">
                <a:solidFill>
                  <a:schemeClr val="bg1"/>
                </a:solidFill>
              </a:rPr>
              <a:t>Grossmont Class of 2007        SDSU Class of 2010</a:t>
            </a:r>
          </a:p>
        </p:txBody>
      </p:sp>
      <p:pic>
        <p:nvPicPr>
          <p:cNvPr id="21507" name="Content Placeholder 3" descr="Edith Gra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7400" y="2819400"/>
            <a:ext cx="4953000" cy="5992813"/>
          </a:xfrm>
        </p:spPr>
      </p:pic>
      <p:pic>
        <p:nvPicPr>
          <p:cNvPr id="21508" name="Picture 4" descr="EdithSDSUGradp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200" y="2895600"/>
            <a:ext cx="46815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87400" y="152400"/>
            <a:ext cx="11703050" cy="1625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kern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 Bold" charset="0"/>
              </a:rPr>
              <a:t>SIP Class of 2004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6113463"/>
            <a:ext cx="3930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/>
          </p:cNvSpPr>
          <p:nvPr/>
        </p:nvSpPr>
        <p:spPr bwMode="auto">
          <a:xfrm>
            <a:off x="0" y="3048000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3555" name="Rectangle 2"/>
          <p:cNvSpPr>
            <a:spLocks/>
          </p:cNvSpPr>
          <p:nvPr/>
        </p:nvSpPr>
        <p:spPr bwMode="auto">
          <a:xfrm>
            <a:off x="5461000" y="2781300"/>
            <a:ext cx="5232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Persistence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4579" name="Rectangle 2"/>
          <p:cNvSpPr>
            <a:spLocks/>
          </p:cNvSpPr>
          <p:nvPr/>
        </p:nvSpPr>
        <p:spPr bwMode="auto">
          <a:xfrm>
            <a:off x="5461000" y="2781300"/>
            <a:ext cx="6985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Persistence</a:t>
            </a:r>
          </a:p>
          <a:p>
            <a:pPr algn="l"/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First-Year Students, Fall to Spring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9" name="Rectangle 2"/>
          <p:cNvSpPr>
            <a:spLocks/>
          </p:cNvSpPr>
          <p:nvPr/>
        </p:nvSpPr>
        <p:spPr bwMode="auto">
          <a:xfrm>
            <a:off x="635000" y="508000"/>
            <a:ext cx="117221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r>
              <a:rPr lang="en-US" sz="4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2008 &amp; 2009: Fall to Spring Persistence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625600" y="1866900"/>
          <a:ext cx="9296400" cy="6896100"/>
        </p:xfrm>
        <a:graphic>
          <a:graphicData uri="http://schemas.openxmlformats.org/presentationml/2006/ole">
            <p:oleObj spid="_x0000_s1026" r:id="rId4" imgW="9295632" imgH="6900102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5603" name="Rectangle 2"/>
          <p:cNvSpPr>
            <a:spLocks/>
          </p:cNvSpPr>
          <p:nvPr/>
        </p:nvSpPr>
        <p:spPr bwMode="auto">
          <a:xfrm>
            <a:off x="5461000" y="2781300"/>
            <a:ext cx="6985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Persistence</a:t>
            </a:r>
          </a:p>
          <a:p>
            <a:pPr algn="l"/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First-Year Students, Fall to Spring</a:t>
            </a:r>
          </a:p>
          <a:p>
            <a:pPr algn="l"/>
            <a:endParaRPr lang="en-US" sz="3800">
              <a:solidFill>
                <a:srgbClr val="FFFFFF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algn="l"/>
            <a:r>
              <a:rPr lang="en-US" sz="6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72%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6627" name="Rectangle 2"/>
          <p:cNvSpPr>
            <a:spLocks/>
          </p:cNvSpPr>
          <p:nvPr/>
        </p:nvSpPr>
        <p:spPr bwMode="auto">
          <a:xfrm>
            <a:off x="5461000" y="2781300"/>
            <a:ext cx="56007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Persistence</a:t>
            </a:r>
          </a:p>
          <a:p>
            <a:pPr algn="l"/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Students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7651" name="Rectangle 2"/>
          <p:cNvSpPr>
            <a:spLocks/>
          </p:cNvSpPr>
          <p:nvPr/>
        </p:nvSpPr>
        <p:spPr bwMode="auto">
          <a:xfrm>
            <a:off x="6172200" y="2603500"/>
            <a:ext cx="7581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8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Persistence</a:t>
            </a:r>
            <a:endParaRPr lang="en-US" sz="3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l"/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Students</a:t>
            </a: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6172200" y="4762500"/>
            <a:ext cx="767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36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91%</a:t>
            </a: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7607300" y="7981950"/>
            <a:ext cx="3683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2200">
                <a:solidFill>
                  <a:srgbClr val="0F6342"/>
                </a:solidFill>
                <a:latin typeface="Times New Roman" charset="0"/>
                <a:cs typeface="Times New Roman" charset="0"/>
                <a:sym typeface="Times New Roman" charset="0"/>
              </a:rPr>
              <a:t>Mauricio Delgado, Psychology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0" y="2971800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977900" y="215900"/>
            <a:ext cx="11049000" cy="16256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First-Year Experience Pilot</a:t>
            </a:r>
            <a:endParaRPr lang="en-US" sz="38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3988" y="2273300"/>
            <a:ext cx="2641600" cy="3441700"/>
          </a:xfrm>
          <a:solidFill>
            <a:srgbClr val="F7D238"/>
          </a:solidFill>
          <a:ln w="25400"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800" u="sng" smtClean="0">
              <a:solidFill>
                <a:srgbClr val="878787"/>
              </a:solidFill>
              <a:latin typeface="Arial Bold" charset="0"/>
              <a:sym typeface="Arial Bold" charset="0"/>
            </a:endParaRPr>
          </a:p>
          <a:p>
            <a:pPr algn="ctr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200" b="1" smtClean="0">
                <a:latin typeface="Times New Roman" charset="0"/>
                <a:cs typeface="Times New Roman" charset="0"/>
                <a:sym typeface="Times New Roman Bold" charset="0"/>
              </a:rPr>
              <a:t>FALL</a:t>
            </a:r>
            <a:r>
              <a:rPr lang="en-US" sz="2400" smtClean="0">
                <a:latin typeface="Times New Roman Bold" charset="0"/>
                <a:cs typeface="Times New Roman Bold" charset="0"/>
                <a:sym typeface="Times New Roman Bold" charset="0"/>
              </a:rPr>
              <a:t> 2010</a:t>
            </a:r>
            <a:endParaRPr lang="en-US" sz="2400" smtClean="0">
              <a:latin typeface="Times New Roman Bold" charset="0"/>
              <a:ea typeface="ヒラギノ明朝 ProN W6" charset="-128"/>
              <a:sym typeface="Times New Roman Bold" charset="0"/>
            </a:endParaRPr>
          </a:p>
          <a:p>
            <a:pPr algn="ctr" eaLnBrk="1" hangingPunct="1">
              <a:spcBef>
                <a:spcPts val="500"/>
              </a:spcBef>
              <a:buFont typeface="Arial" charset="0"/>
              <a:buNone/>
            </a:pPr>
            <a:endParaRPr lang="en-US" sz="1800" u="sng" smtClean="0">
              <a:latin typeface="Times New Roman Bold" charset="0"/>
              <a:ea typeface="ヒラギノ明朝 ProN W6" charset="-128"/>
              <a:sym typeface="Times New Roman Bold" charset="0"/>
            </a:endParaRPr>
          </a:p>
          <a:p>
            <a:pPr algn="ctr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200" smtClean="0">
                <a:latin typeface="Times New Roman Bold" charset="0"/>
                <a:cs typeface="Times New Roman Bold" charset="0"/>
                <a:sym typeface="Times New Roman Bold" charset="0"/>
              </a:rPr>
              <a:t>COHORT 1 and 2</a:t>
            </a:r>
            <a:endParaRPr lang="en-US" sz="2200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algn="ctr" eaLnBrk="1" hangingPunct="1">
              <a:spcBef>
                <a:spcPts val="100"/>
              </a:spcBef>
              <a:buFont typeface="Arial" charset="0"/>
              <a:buNone/>
            </a:pPr>
            <a:endParaRPr lang="en-US" sz="2200" smtClean="0">
              <a:latin typeface="Times New Roman Bold" charset="0"/>
              <a:ea typeface="ヒラギノ明朝 ProN W6" charset="-128"/>
              <a:sym typeface="Times New Roman Bold" charset="0"/>
            </a:endParaRPr>
          </a:p>
          <a:p>
            <a:pPr algn="ctr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200" smtClean="0">
                <a:latin typeface="Times New Roman" charset="0"/>
                <a:cs typeface="Times New Roman" charset="0"/>
                <a:sym typeface="Times New Roman" charset="0"/>
              </a:rPr>
              <a:t>English 90</a:t>
            </a:r>
            <a:endParaRPr lang="en-US" sz="2200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algn="ctr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200" smtClean="0">
                <a:latin typeface="Times New Roman" charset="0"/>
                <a:cs typeface="Times New Roman" charset="0"/>
                <a:sym typeface="Times New Roman" charset="0"/>
              </a:rPr>
              <a:t>English 90R</a:t>
            </a:r>
            <a:endParaRPr lang="en-US" sz="2200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algn="ctr" eaLnBrk="1" hangingPunct="1">
              <a:spcBef>
                <a:spcPts val="500"/>
              </a:spcBef>
              <a:buFont typeface="Arial" charset="0"/>
              <a:buNone/>
            </a:pPr>
            <a:r>
              <a:rPr lang="en-US" sz="2200" smtClean="0">
                <a:latin typeface="Times New Roman" charset="0"/>
                <a:cs typeface="Times New Roman" charset="0"/>
                <a:sym typeface="Times New Roman" charset="0"/>
              </a:rPr>
              <a:t>PDC 110</a:t>
            </a:r>
            <a:endParaRPr lang="en-US" sz="2200" smtClean="0"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29701" name="Rectangle 4"/>
          <p:cNvSpPr>
            <a:spLocks/>
          </p:cNvSpPr>
          <p:nvPr/>
        </p:nvSpPr>
        <p:spPr bwMode="auto">
          <a:xfrm>
            <a:off x="8993188" y="2286000"/>
            <a:ext cx="2641600" cy="3429000"/>
          </a:xfrm>
          <a:prstGeom prst="rect">
            <a:avLst/>
          </a:prstGeom>
          <a:solidFill>
            <a:srgbClr val="F7D238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75"/>
              </a:spcBef>
            </a:pPr>
            <a:endParaRPr lang="en-US" sz="800" u="sng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>
              <a:spcBef>
                <a:spcPts val="475"/>
              </a:spcBef>
            </a:pPr>
            <a:r>
              <a:rPr lang="en-US" sz="24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SPRING 2011</a:t>
            </a:r>
            <a:endParaRPr lang="en-US" sz="24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475"/>
              </a:spcBef>
            </a:pPr>
            <a:endParaRPr lang="en-US" sz="1800" u="sng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COHORT 1 and 2</a:t>
            </a:r>
            <a:endParaRPr lang="en-US" sz="22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125"/>
              </a:spcBef>
            </a:pPr>
            <a:endParaRPr lang="en-US" sz="2200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98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98R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Math 88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PDC 130</a:t>
            </a:r>
          </a:p>
        </p:txBody>
      </p:sp>
      <p:sp>
        <p:nvSpPr>
          <p:cNvPr id="29702" name="Rectangle 5"/>
          <p:cNvSpPr>
            <a:spLocks/>
          </p:cNvSpPr>
          <p:nvPr/>
        </p:nvSpPr>
        <p:spPr bwMode="auto">
          <a:xfrm>
            <a:off x="5270500" y="6070600"/>
            <a:ext cx="2603500" cy="3378200"/>
          </a:xfrm>
          <a:prstGeom prst="rect">
            <a:avLst/>
          </a:prstGeom>
          <a:solidFill>
            <a:srgbClr val="F7D238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75"/>
              </a:spcBef>
            </a:pPr>
            <a:endParaRPr lang="en-US" sz="800" u="sng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>
              <a:spcBef>
                <a:spcPts val="475"/>
              </a:spcBef>
            </a:pPr>
            <a:r>
              <a:rPr lang="en-US" sz="24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FALL 2010</a:t>
            </a:r>
          </a:p>
          <a:p>
            <a:pPr>
              <a:spcBef>
                <a:spcPts val="475"/>
              </a:spcBef>
            </a:pPr>
            <a:endParaRPr lang="en-US" sz="1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COHORT 3 and 4</a:t>
            </a:r>
            <a:endParaRPr lang="en-US" sz="22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125"/>
              </a:spcBef>
            </a:pPr>
            <a:endParaRPr lang="en-US" sz="2200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98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98R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PDC 110</a:t>
            </a:r>
          </a:p>
        </p:txBody>
      </p:sp>
      <p:sp>
        <p:nvSpPr>
          <p:cNvPr id="29703" name="Rectangle 6"/>
          <p:cNvSpPr>
            <a:spLocks/>
          </p:cNvSpPr>
          <p:nvPr/>
        </p:nvSpPr>
        <p:spPr bwMode="auto">
          <a:xfrm>
            <a:off x="9017000" y="6108700"/>
            <a:ext cx="2603500" cy="3340100"/>
          </a:xfrm>
          <a:prstGeom prst="rect">
            <a:avLst/>
          </a:prstGeom>
          <a:solidFill>
            <a:srgbClr val="F7D238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75"/>
              </a:spcBef>
            </a:pPr>
            <a:endParaRPr lang="en-US" sz="800" u="sng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>
              <a:spcBef>
                <a:spcPts val="475"/>
              </a:spcBef>
            </a:pPr>
            <a:r>
              <a:rPr lang="en-US" sz="24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SPRING 2011</a:t>
            </a:r>
            <a:endParaRPr lang="en-US" sz="24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475"/>
              </a:spcBef>
            </a:pPr>
            <a:endParaRPr lang="en-US" sz="1800" u="sng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COHORT 3 and 4</a:t>
            </a:r>
            <a:endParaRPr lang="en-US" sz="22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125"/>
              </a:spcBef>
            </a:pPr>
            <a:endParaRPr lang="en-US" sz="2200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110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110R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Math 90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PDC 130</a:t>
            </a:r>
          </a:p>
        </p:txBody>
      </p:sp>
      <p:sp>
        <p:nvSpPr>
          <p:cNvPr id="29704" name="Rectangle 7"/>
          <p:cNvSpPr>
            <a:spLocks/>
          </p:cNvSpPr>
          <p:nvPr/>
        </p:nvSpPr>
        <p:spPr bwMode="auto">
          <a:xfrm>
            <a:off x="708025" y="3538538"/>
            <a:ext cx="3086100" cy="3949700"/>
          </a:xfrm>
          <a:prstGeom prst="rect">
            <a:avLst/>
          </a:prstGeom>
          <a:solidFill>
            <a:srgbClr val="F7D238"/>
          </a:solidFill>
          <a:ln w="2540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ts val="475"/>
              </a:spcBef>
            </a:pPr>
            <a:endParaRPr lang="en-US" sz="1800" u="sng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>
              <a:spcBef>
                <a:spcPts val="475"/>
              </a:spcBef>
            </a:pPr>
            <a:endParaRPr lang="en-US" sz="1800" u="sng">
              <a:solidFill>
                <a:schemeClr val="tx1"/>
              </a:solidFill>
              <a:latin typeface="Arial Bold" charset="0"/>
              <a:sym typeface="Arial Bold" charset="0"/>
            </a:endParaRPr>
          </a:p>
          <a:p>
            <a:pPr>
              <a:spcBef>
                <a:spcPts val="475"/>
              </a:spcBef>
            </a:pPr>
            <a:r>
              <a:rPr lang="en-US" sz="24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SUMMER 2010</a:t>
            </a:r>
          </a:p>
          <a:p>
            <a:pPr>
              <a:spcBef>
                <a:spcPts val="400"/>
              </a:spcBef>
            </a:pPr>
            <a:r>
              <a:rPr lang="en-US" sz="16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Summer Institute Program</a:t>
            </a:r>
            <a:endParaRPr lang="en-US" sz="44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spcBef>
                <a:spcPts val="263"/>
              </a:spcBef>
            </a:pPr>
            <a:endParaRPr lang="en-US" sz="1100" u="sng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COHORT 1 – 4 </a:t>
            </a:r>
          </a:p>
          <a:p>
            <a:pPr>
              <a:spcBef>
                <a:spcPts val="125"/>
              </a:spcBef>
            </a:pPr>
            <a:endParaRPr lang="en-US" sz="500">
              <a:solidFill>
                <a:schemeClr val="tx1"/>
              </a:solidFill>
              <a:latin typeface="Times New Roman Bold" charset="0"/>
              <a:cs typeface="Times" charset="0"/>
              <a:sym typeface="Times New Roman Bold" charset="0"/>
            </a:endParaRP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English 105</a:t>
            </a:r>
          </a:p>
          <a:p>
            <a:pPr>
              <a:spcBef>
                <a:spcPts val="475"/>
              </a:spcBef>
            </a:pPr>
            <a:r>
              <a:rPr lang="en-US" sz="22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PDC 120</a:t>
            </a:r>
          </a:p>
        </p:txBody>
      </p:sp>
      <p:sp>
        <p:nvSpPr>
          <p:cNvPr id="29705" name="AutoShape 8"/>
          <p:cNvSpPr>
            <a:spLocks/>
          </p:cNvSpPr>
          <p:nvPr/>
        </p:nvSpPr>
        <p:spPr bwMode="auto">
          <a:xfrm>
            <a:off x="4279900" y="3606800"/>
            <a:ext cx="762000" cy="647700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6" name="AutoShape 9"/>
          <p:cNvSpPr>
            <a:spLocks/>
          </p:cNvSpPr>
          <p:nvPr/>
        </p:nvSpPr>
        <p:spPr bwMode="auto">
          <a:xfrm>
            <a:off x="4279900" y="6794500"/>
            <a:ext cx="762000" cy="647700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7" name="AutoShape 10"/>
          <p:cNvSpPr>
            <a:spLocks/>
          </p:cNvSpPr>
          <p:nvPr/>
        </p:nvSpPr>
        <p:spPr bwMode="auto">
          <a:xfrm>
            <a:off x="8089900" y="3606800"/>
            <a:ext cx="762000" cy="647700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8" name="AutoShape 11"/>
          <p:cNvSpPr>
            <a:spLocks/>
          </p:cNvSpPr>
          <p:nvPr/>
        </p:nvSpPr>
        <p:spPr bwMode="auto">
          <a:xfrm>
            <a:off x="8089900" y="6794500"/>
            <a:ext cx="762000" cy="647700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635000" y="508000"/>
            <a:ext cx="117221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r>
              <a:rPr lang="en-US" sz="3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FYE Services</a:t>
            </a:r>
          </a:p>
        </p:txBody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00100" y="2565400"/>
            <a:ext cx="5749925" cy="63881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3800" smtClean="0">
                <a:latin typeface="Times New Roman" charset="0"/>
                <a:cs typeface="Times New Roman" charset="0"/>
                <a:sym typeface="Times New Roman" charset="0"/>
              </a:rPr>
              <a:t>Priority Registration</a:t>
            </a:r>
            <a:endParaRPr lang="en-US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3800" smtClean="0">
                <a:latin typeface="Times New Roman" charset="0"/>
                <a:cs typeface="Times New Roman" charset="0"/>
                <a:sym typeface="Times New Roman" charset="0"/>
              </a:rPr>
              <a:t>School Supplies</a:t>
            </a:r>
            <a:endParaRPr lang="en-US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3800" smtClean="0">
                <a:latin typeface="Times New Roman" charset="0"/>
                <a:cs typeface="Times New Roman" charset="0"/>
                <a:sym typeface="Times New Roman" charset="0"/>
              </a:rPr>
              <a:t>Weekly lunch stipend</a:t>
            </a:r>
            <a:endParaRPr lang="en-US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3800" smtClean="0">
                <a:latin typeface="Times New Roman" charset="0"/>
                <a:cs typeface="Times New Roman" charset="0"/>
                <a:sym typeface="Times New Roman" charset="0"/>
              </a:rPr>
              <a:t>Additional tutoring </a:t>
            </a:r>
            <a:endParaRPr lang="en-US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3800" smtClean="0">
                <a:latin typeface="Times New Roman" charset="0"/>
                <a:cs typeface="Times New Roman" charset="0"/>
                <a:sym typeface="Times New Roman" charset="0"/>
              </a:rPr>
              <a:t>Transportation assistance</a:t>
            </a:r>
            <a:endParaRPr lang="en-US" smtClean="0"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sz="3800" smtClean="0">
                <a:latin typeface="Times New Roman" charset="0"/>
                <a:cs typeface="Times New Roman" charset="0"/>
                <a:sym typeface="Times New Roman" charset="0"/>
              </a:rPr>
              <a:t>In-class tutors</a:t>
            </a:r>
            <a:endParaRPr lang="en-US" sz="3800" smtClean="0"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30725" name="Rectangle 4"/>
          <p:cNvSpPr>
            <a:spLocks/>
          </p:cNvSpPr>
          <p:nvPr/>
        </p:nvSpPr>
        <p:spPr bwMode="auto">
          <a:xfrm>
            <a:off x="6934200" y="25654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Licensed Therapist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Life Coach 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Study Jam sessions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University Field Trips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Career guest speakers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Luncheons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 algn="l">
              <a:lnSpc>
                <a:spcPct val="120000"/>
              </a:lnSpc>
              <a:spcBef>
                <a:spcPts val="95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Career-Themed Courses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1493838"/>
            <a:ext cx="11049000" cy="16256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Please take this home with you…</a:t>
            </a:r>
            <a:endParaRPr lang="en-US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977900" y="3517900"/>
            <a:ext cx="11049000" cy="4203700"/>
          </a:xfrm>
        </p:spPr>
        <p:txBody>
          <a:bodyPr anchor="t"/>
          <a:lstStyle/>
          <a:p>
            <a:pPr marL="0" indent="0" eaLnBrk="1" hangingPunct="1">
              <a:spcBef>
                <a:spcPct val="0"/>
              </a:spcBef>
            </a:pPr>
            <a:r>
              <a:rPr lang="en-US" sz="3800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SIP transforms student legacies.</a:t>
            </a:r>
            <a:endParaRPr lang="en-US" sz="38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marL="0" indent="0" eaLnBrk="1" hangingPunct="1">
              <a:spcBef>
                <a:spcPts val="1000"/>
              </a:spcBef>
            </a:pPr>
            <a:endParaRPr lang="en-US" sz="38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marL="0" indent="0" eaLnBrk="1" hangingPunct="1">
              <a:spcBef>
                <a:spcPts val="1000"/>
              </a:spcBef>
            </a:pPr>
            <a:r>
              <a:rPr lang="en-US" sz="3800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SIP builds persistence. </a:t>
            </a:r>
            <a:endParaRPr lang="en-US" sz="38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marL="0" indent="0" eaLnBrk="1" hangingPunct="1">
              <a:spcBef>
                <a:spcPts val="1000"/>
              </a:spcBef>
            </a:pPr>
            <a:endParaRPr lang="en-US" sz="38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  <a:p>
            <a:pPr marL="0" indent="0" eaLnBrk="1" hangingPunct="1">
              <a:spcBef>
                <a:spcPts val="1000"/>
              </a:spcBef>
            </a:pPr>
            <a:r>
              <a:rPr lang="en-US" sz="3800" smtClean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SIP models future success for the entire campus.</a:t>
            </a:r>
            <a:endParaRPr lang="en-US" sz="3800" smtClean="0">
              <a:solidFill>
                <a:srgbClr val="FFFFFF"/>
              </a:solidFill>
              <a:latin typeface="Times New Roman" charset="0"/>
              <a:ea typeface="ヒラギノ明朝 ProN W3" charset="-128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/>
          </p:cNvSpPr>
          <p:nvPr/>
        </p:nvSpPr>
        <p:spPr bwMode="auto">
          <a:xfrm>
            <a:off x="0" y="2735263"/>
            <a:ext cx="13017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endParaRPr lang="en-US" sz="380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r>
              <a:rPr lang="en-US" sz="68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Questions?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0" y="2735263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1549400" y="914400"/>
            <a:ext cx="98933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 sz="3800">
              <a:solidFill>
                <a:srgbClr val="FFFFFF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3800">
                <a:solidFill>
                  <a:srgbClr val="FFFFFF"/>
                </a:solidFill>
                <a:latin typeface="Times New Roman" charset="0"/>
                <a:cs typeface="Times" charset="0"/>
                <a:sym typeface="Times New Roman" charset="0"/>
              </a:rPr>
              <a:t>“If we come from a legacy of privilege, if we come from a tradition of college, what we’ve accumulated is intellectual capital. We’ve accumulated a way of seeing the world that we flow into the university. For those who come from a legacy of struggle, we don’t flow into the university, we flow into struggle.”</a:t>
            </a:r>
          </a:p>
          <a:p>
            <a:pPr algn="r">
              <a:lnSpc>
                <a:spcPct val="120000"/>
              </a:lnSpc>
            </a:pPr>
            <a:endParaRPr lang="en-US" sz="3800">
              <a:solidFill>
                <a:srgbClr val="FFFFFF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Adolfo Bermeo, Former UCLA Professor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Rectangle 2"/>
          <p:cNvSpPr>
            <a:spLocks/>
          </p:cNvSpPr>
          <p:nvPr/>
        </p:nvSpPr>
        <p:spPr bwMode="auto">
          <a:xfrm>
            <a:off x="635000" y="508000"/>
            <a:ext cx="117221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r>
              <a:rPr lang="en-US" sz="4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SIP Goals</a:t>
            </a:r>
          </a:p>
        </p:txBody>
      </p:sp>
      <p:sp>
        <p:nvSpPr>
          <p:cNvPr id="67588" name="Rectangle 3"/>
          <p:cNvSpPr>
            <a:spLocks/>
          </p:cNvSpPr>
          <p:nvPr/>
        </p:nvSpPr>
        <p:spPr bwMode="auto">
          <a:xfrm>
            <a:off x="2019300" y="2667000"/>
            <a:ext cx="9398000" cy="3962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Strengthen English reading skills</a:t>
            </a:r>
          </a:p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38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Improve personal growth and development </a:t>
            </a:r>
          </a:p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38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Improve college community connections</a:t>
            </a:r>
          </a:p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38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Take ownership of their educational journey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635000" y="508000"/>
            <a:ext cx="11722100" cy="863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 anchor="b"/>
          <a:lstStyle/>
          <a:p>
            <a:r>
              <a:rPr lang="en-US" sz="4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SIP Services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2019300" y="2362200"/>
            <a:ext cx="7620000" cy="5562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Financial Aid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Free lunch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Book loan and free supplies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Trip to the Museum of Tolerance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Community building activities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Priority Registration</a:t>
            </a:r>
          </a:p>
          <a:p>
            <a:pPr algn="l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38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 Counseling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438900"/>
            <a:ext cx="3178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"/>
          <p:cNvSpPr>
            <a:spLocks/>
          </p:cNvSpPr>
          <p:nvPr/>
        </p:nvSpPr>
        <p:spPr bwMode="auto">
          <a:xfrm>
            <a:off x="0" y="2743200"/>
            <a:ext cx="13017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sz="3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Extended Opportunity Programs &amp; Services</a:t>
            </a:r>
            <a:endParaRPr lang="en-US" sz="3800">
              <a:solidFill>
                <a:schemeClr val="tx1"/>
              </a:solidFill>
              <a:latin typeface="Times New Roman" charset="0"/>
              <a:cs typeface="Times" charset="0"/>
              <a:sym typeface="Times New Roman" charset="0"/>
            </a:endParaRPr>
          </a:p>
          <a:p>
            <a:r>
              <a:rPr lang="en-US" sz="60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Summer Institute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 idx="4294967295"/>
          </p:nvPr>
        </p:nvSpPr>
        <p:spPr bwMode="auto">
          <a:xfrm>
            <a:off x="1092200" y="609600"/>
            <a:ext cx="11049000" cy="162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eaLnBrk="1" hangingPunct="1"/>
            <a:r>
              <a:rPr lang="en-US" sz="5600" smtClean="0">
                <a:solidFill>
                  <a:srgbClr val="FFFFFF"/>
                </a:solidFill>
                <a:latin typeface="Times New Roman" charset="0"/>
                <a:ea typeface="ヒラギノ明朝 ProN W3" charset="-128"/>
                <a:sym typeface="Times New Roman" charset="0"/>
              </a:rPr>
              <a:t>Student of Note - 1995</a:t>
            </a:r>
          </a:p>
        </p:txBody>
      </p:sp>
      <p:pic>
        <p:nvPicPr>
          <p:cNvPr id="13315" name="Picture 3" descr="Pearl1995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0" y="2438400"/>
            <a:ext cx="43386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-12700" y="0"/>
            <a:ext cx="13042900" cy="17653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685800"/>
            <a:ext cx="6435725" cy="787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/>
          </p:cNvSpPr>
          <p:nvPr/>
        </p:nvSpPr>
        <p:spPr bwMode="auto">
          <a:xfrm>
            <a:off x="8712200" y="3276600"/>
            <a:ext cx="2692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On Course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By Skip Downing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 Bold Italic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E6025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6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1_Title Slide">
  <a:themeElements>
    <a:clrScheme name="Default - 1_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1_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Title Only">
  <a:themeElements>
    <a:clrScheme name="Default - Title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Pages>0</Pages>
  <Words>493</Words>
  <Characters>0</Characters>
  <Application>Microsoft Office PowerPoint</Application>
  <PresentationFormat>Custom</PresentationFormat>
  <Lines>0</Lines>
  <Paragraphs>196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Gill Sans</vt:lpstr>
      <vt:lpstr>ヒラギノ角ゴ ProN W3</vt:lpstr>
      <vt:lpstr>ヒラギノ角ゴ ProN W6</vt:lpstr>
      <vt:lpstr>Arial</vt:lpstr>
      <vt:lpstr>Arial Bold</vt:lpstr>
      <vt:lpstr>Arial Bold Italic</vt:lpstr>
      <vt:lpstr>Times New Roman</vt:lpstr>
      <vt:lpstr>ヒラギノ明朝 ProN W3</vt:lpstr>
      <vt:lpstr>Calibri</vt:lpstr>
      <vt:lpstr>ＭＳ Ｐゴシック</vt:lpstr>
      <vt:lpstr>Times</vt:lpstr>
      <vt:lpstr>Times New Roman Bold</vt:lpstr>
      <vt:lpstr>ヒラギノ明朝 ProN W6</vt:lpstr>
      <vt:lpstr>Default - Title Slide</vt:lpstr>
      <vt:lpstr>Default - Blank</vt:lpstr>
      <vt:lpstr>Default - 1_Title Slide</vt:lpstr>
      <vt:lpstr>Default - Title and Content</vt:lpstr>
      <vt:lpstr>Default - Title Only</vt:lpstr>
      <vt:lpstr>Excel.Chart.8</vt:lpstr>
      <vt:lpstr>Slide 1</vt:lpstr>
      <vt:lpstr>Slide 2</vt:lpstr>
      <vt:lpstr>Slide 3</vt:lpstr>
      <vt:lpstr>Slide 4</vt:lpstr>
      <vt:lpstr>Slide 5</vt:lpstr>
      <vt:lpstr>Slide 6</vt:lpstr>
      <vt:lpstr>Slide 7</vt:lpstr>
      <vt:lpstr>Student of Note - 1995</vt:lpstr>
      <vt:lpstr>Slide 9</vt:lpstr>
      <vt:lpstr>Pre &amp; Post: Luke Wolske</vt:lpstr>
      <vt:lpstr>… and I am responsible.</vt:lpstr>
      <vt:lpstr>Slide 12</vt:lpstr>
      <vt:lpstr>Slide 13</vt:lpstr>
      <vt:lpstr>Slide 14</vt:lpstr>
      <vt:lpstr>Slide 15</vt:lpstr>
      <vt:lpstr>Grossmont Class of 2007        SDSU Class of 2010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First-Year Experience Pilot</vt:lpstr>
      <vt:lpstr>Slide 25</vt:lpstr>
      <vt:lpstr>Please take this home with you…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HMCO</dc:creator>
  <cp:keywords/>
  <dc:description/>
  <cp:lastModifiedBy>jerry.buckley</cp:lastModifiedBy>
  <cp:revision>48</cp:revision>
  <dcterms:created xsi:type="dcterms:W3CDTF">2010-06-13T22:43:12Z</dcterms:created>
  <dcterms:modified xsi:type="dcterms:W3CDTF">2010-06-30T17:01:54Z</dcterms:modified>
</cp:coreProperties>
</file>